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4" r:id="rId3"/>
    <p:sldId id="263" r:id="rId4"/>
    <p:sldId id="258" r:id="rId5"/>
    <p:sldId id="259" r:id="rId6"/>
    <p:sldId id="262" r:id="rId7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7F72"/>
    <a:srgbClr val="4472C4"/>
    <a:srgbClr val="2F528F"/>
    <a:srgbClr val="3972E3"/>
    <a:srgbClr val="6E7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53"/>
    <p:restoredTop sz="94677"/>
  </p:normalViewPr>
  <p:slideViewPr>
    <p:cSldViewPr snapToGrid="0" snapToObjects="1">
      <p:cViewPr>
        <p:scale>
          <a:sx n="122" d="100"/>
          <a:sy n="122" d="100"/>
        </p:scale>
        <p:origin x="1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DAD1B-D8A9-CB4E-B013-34AAA91A7A87}" type="datetimeFigureOut">
              <a:rPr lang="en-US" smtClean="0"/>
              <a:t>12/22/20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A7AAB-F7CE-A140-9556-6363623D9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24" Type="http://schemas.openxmlformats.org/officeDocument/2006/relationships/image" Target="../media/image27.png"/><Relationship Id="rId25" Type="http://schemas.openxmlformats.org/officeDocument/2006/relationships/image" Target="../media/image28.png"/><Relationship Id="rId26" Type="http://schemas.openxmlformats.org/officeDocument/2006/relationships/image" Target="../media/image29.png"/><Relationship Id="rId27" Type="http://schemas.openxmlformats.org/officeDocument/2006/relationships/image" Target="../media/image30.png"/><Relationship Id="rId28" Type="http://schemas.openxmlformats.org/officeDocument/2006/relationships/image" Target="../media/image31.png"/><Relationship Id="rId29" Type="http://schemas.openxmlformats.org/officeDocument/2006/relationships/image" Target="../media/image3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1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42608" r="8002" b="27015"/>
          <a:stretch/>
        </p:blipFill>
        <p:spPr>
          <a:xfrm>
            <a:off x="0" y="347485"/>
            <a:ext cx="7785929" cy="266021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t="12163" r="22956" b="11437"/>
          <a:stretch/>
        </p:blipFill>
        <p:spPr>
          <a:xfrm>
            <a:off x="3629971" y="2816017"/>
            <a:ext cx="3626498" cy="5195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2" t="32274" r="61428" b="67059"/>
          <a:stretch/>
        </p:blipFill>
        <p:spPr>
          <a:xfrm>
            <a:off x="-4653711" y="843655"/>
            <a:ext cx="3066881" cy="1113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9636879" y="3135563"/>
            <a:ext cx="2156968" cy="89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Rectangle 6"/>
          <p:cNvSpPr/>
          <p:nvPr/>
        </p:nvSpPr>
        <p:spPr>
          <a:xfrm rot="20992208">
            <a:off x="-7337636" y="3144439"/>
            <a:ext cx="118508" cy="67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Rectangle 9"/>
          <p:cNvSpPr/>
          <p:nvPr/>
        </p:nvSpPr>
        <p:spPr>
          <a:xfrm rot="21021719">
            <a:off x="-7504614" y="3154193"/>
            <a:ext cx="139700" cy="74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TextBox 10"/>
          <p:cNvSpPr txBox="1"/>
          <p:nvPr/>
        </p:nvSpPr>
        <p:spPr>
          <a:xfrm>
            <a:off x="-1723213" y="786043"/>
            <a:ext cx="743003" cy="272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73" i="1" dirty="0">
                <a:solidFill>
                  <a:schemeClr val="bg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100.0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59699" y="955044"/>
            <a:ext cx="2159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Color by party (</a:t>
            </a:r>
            <a:r>
              <a:rPr lang="en-US" dirty="0" err="1" smtClean="0"/>
              <a:t>indep</a:t>
            </a:r>
            <a:r>
              <a:rPr lang="en-US" dirty="0" smtClean="0"/>
              <a:t> = green)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Denote center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Highlight candidate group here + other Dems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7831" r="26658" b="18610"/>
          <a:stretch/>
        </p:blipFill>
        <p:spPr>
          <a:xfrm>
            <a:off x="407203" y="4231436"/>
            <a:ext cx="2511125" cy="28272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88099" y="2299017"/>
            <a:ext cx="1396181" cy="812475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391541" y="6646480"/>
            <a:ext cx="762001" cy="1534726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063385" y="28160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52038" y="2816017"/>
            <a:ext cx="276999" cy="27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29039" y="524260"/>
            <a:ext cx="890573" cy="812475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32180" y="2597385"/>
            <a:ext cx="890573" cy="812475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88892" y="35443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27" name="Oval 26"/>
          <p:cNvSpPr/>
          <p:nvPr/>
        </p:nvSpPr>
        <p:spPr>
          <a:xfrm>
            <a:off x="4181112" y="354431"/>
            <a:ext cx="276999" cy="27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11394" y="241422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2</a:t>
            </a:r>
          </a:p>
        </p:txBody>
      </p:sp>
      <p:sp>
        <p:nvSpPr>
          <p:cNvPr id="30" name="Oval 29"/>
          <p:cNvSpPr/>
          <p:nvPr/>
        </p:nvSpPr>
        <p:spPr>
          <a:xfrm>
            <a:off x="7203614" y="2414221"/>
            <a:ext cx="276999" cy="27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18644" y="790420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107297" y="7904207"/>
            <a:ext cx="276999" cy="2769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96114" y="713019"/>
            <a:ext cx="134912" cy="97241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2948" y="16775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Center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-71009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972" y="367065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54770" y="3670658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</a:p>
        </p:txBody>
      </p:sp>
      <p:sp>
        <p:nvSpPr>
          <p:cNvPr id="40" name="Freeform 39"/>
          <p:cNvSpPr/>
          <p:nvPr/>
        </p:nvSpPr>
        <p:spPr>
          <a:xfrm>
            <a:off x="2729528" y="5495050"/>
            <a:ext cx="132712" cy="80920"/>
          </a:xfrm>
          <a:custGeom>
            <a:avLst/>
            <a:gdLst>
              <a:gd name="connsiteX0" fmla="*/ 80920 w 132712"/>
              <a:gd name="connsiteY0" fmla="*/ 0 h 80920"/>
              <a:gd name="connsiteX1" fmla="*/ 129472 w 132712"/>
              <a:gd name="connsiteY1" fmla="*/ 48552 h 80920"/>
              <a:gd name="connsiteX2" fmla="*/ 0 w 132712"/>
              <a:gd name="connsiteY2" fmla="*/ 80920 h 80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712" h="80920">
                <a:moveTo>
                  <a:pt x="80920" y="0"/>
                </a:moveTo>
                <a:cubicBezTo>
                  <a:pt x="111939" y="17532"/>
                  <a:pt x="142959" y="35065"/>
                  <a:pt x="129472" y="48552"/>
                </a:cubicBezTo>
                <a:cubicBezTo>
                  <a:pt x="115985" y="62039"/>
                  <a:pt x="0" y="80920"/>
                  <a:pt x="0" y="8092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479257">
            <a:off x="6359858" y="674504"/>
            <a:ext cx="401059" cy="106785"/>
          </a:xfrm>
          <a:custGeom>
            <a:avLst/>
            <a:gdLst>
              <a:gd name="connsiteX0" fmla="*/ 23996 w 282743"/>
              <a:gd name="connsiteY0" fmla="*/ 56783 h 91784"/>
              <a:gd name="connsiteX1" fmla="*/ 23996 w 282743"/>
              <a:gd name="connsiteY1" fmla="*/ 4282 h 91784"/>
              <a:gd name="connsiteX2" fmla="*/ 273378 w 282743"/>
              <a:gd name="connsiteY2" fmla="*/ 13032 h 91784"/>
              <a:gd name="connsiteX3" fmla="*/ 234002 w 282743"/>
              <a:gd name="connsiteY3" fmla="*/ 91784 h 91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743" h="91784">
                <a:moveTo>
                  <a:pt x="23996" y="56783"/>
                </a:moveTo>
                <a:cubicBezTo>
                  <a:pt x="3214" y="34178"/>
                  <a:pt x="-17568" y="11574"/>
                  <a:pt x="23996" y="4282"/>
                </a:cubicBezTo>
                <a:cubicBezTo>
                  <a:pt x="65560" y="-3010"/>
                  <a:pt x="238377" y="-1552"/>
                  <a:pt x="273378" y="13032"/>
                </a:cubicBezTo>
                <a:cubicBezTo>
                  <a:pt x="308379" y="27616"/>
                  <a:pt x="234002" y="91784"/>
                  <a:pt x="234002" y="91784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918328" y="-937"/>
            <a:ext cx="2085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116</a:t>
            </a:r>
            <a:r>
              <a:rPr lang="en-US" sz="1200" baseline="30000" dirty="0" smtClean="0">
                <a:latin typeface="Helvetica Neue" charset="0"/>
                <a:ea typeface="Helvetica Neue" charset="0"/>
                <a:cs typeface="Helvetica Neue" charset="0"/>
              </a:rPr>
              <a:t>th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 Senate Split-Network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8570" y="3667374"/>
            <a:ext cx="1947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Republican </a:t>
            </a:r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Split-Network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073902" y="3665877"/>
            <a:ext cx="1904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Democrat* Split-Network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4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115726" y="318603"/>
            <a:ext cx="2196935" cy="21969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5172629" y="277039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11812" y="1717120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Oval 6"/>
          <p:cNvSpPr/>
          <p:nvPr/>
        </p:nvSpPr>
        <p:spPr>
          <a:xfrm>
            <a:off x="5813409" y="482574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11812" y="1001829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Oval 9"/>
          <p:cNvSpPr/>
          <p:nvPr/>
        </p:nvSpPr>
        <p:spPr>
          <a:xfrm>
            <a:off x="4074162" y="1375506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1" name="Oval 10"/>
          <p:cNvSpPr/>
          <p:nvPr/>
        </p:nvSpPr>
        <p:spPr>
          <a:xfrm>
            <a:off x="5200671" y="2473975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139545" y="61595"/>
                <a:ext cx="21255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545" y="61595"/>
                <a:ext cx="212558" cy="169277"/>
              </a:xfrm>
              <a:prstGeom prst="rect">
                <a:avLst/>
              </a:prstGeom>
              <a:blipFill rotWithShape="0">
                <a:blip r:embed="rId2"/>
                <a:stretch>
                  <a:fillRect l="-8571" r="-5714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909121" y="318602"/>
                <a:ext cx="21582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21" y="318602"/>
                <a:ext cx="215828" cy="169277"/>
              </a:xfrm>
              <a:prstGeom prst="rect">
                <a:avLst/>
              </a:prstGeom>
              <a:blipFill rotWithShape="0">
                <a:blip r:embed="rId3"/>
                <a:stretch>
                  <a:fillRect l="-8333" r="-555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312661" y="864030"/>
                <a:ext cx="21582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661" y="864030"/>
                <a:ext cx="215828" cy="169277"/>
              </a:xfrm>
              <a:prstGeom prst="rect">
                <a:avLst/>
              </a:prstGeom>
              <a:blipFill rotWithShape="0">
                <a:blip r:embed="rId4"/>
                <a:stretch>
                  <a:fillRect l="-8571" r="-8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316565" y="1600056"/>
                <a:ext cx="21582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565" y="1600056"/>
                <a:ext cx="215828" cy="169277"/>
              </a:xfrm>
              <a:prstGeom prst="rect">
                <a:avLst/>
              </a:prstGeom>
              <a:blipFill rotWithShape="0">
                <a:blip r:embed="rId5"/>
                <a:stretch>
                  <a:fillRect l="-8333" r="-5556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817176" y="1267784"/>
                <a:ext cx="19691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76" y="1267784"/>
                <a:ext cx="196913" cy="169277"/>
              </a:xfrm>
              <a:prstGeom prst="rect">
                <a:avLst/>
              </a:prstGeom>
              <a:blipFill rotWithShape="0">
                <a:blip r:embed="rId6"/>
                <a:stretch>
                  <a:fillRect l="-9375" r="-9375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4361298" y="628763"/>
            <a:ext cx="83127" cy="8312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8" name="TextBox 17"/>
          <p:cNvSpPr txBox="1"/>
          <p:nvPr/>
        </p:nvSpPr>
        <p:spPr>
          <a:xfrm>
            <a:off x="4037628" y="40037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63338" y="2393073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711483" y="524282"/>
            <a:ext cx="482607" cy="20534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740677" y="2455641"/>
                <a:ext cx="156100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charset="0"/>
                        </a:rPr>
                        <m:t>| {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…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100" i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677" y="2455641"/>
                <a:ext cx="1561005" cy="169277"/>
              </a:xfrm>
              <a:prstGeom prst="rect">
                <a:avLst/>
              </a:prstGeom>
              <a:blipFill rotWithShape="0">
                <a:blip r:embed="rId7"/>
                <a:stretch>
                  <a:fillRect t="-142857" r="-2734" b="-1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4571921" y="169317"/>
            <a:ext cx="2060917" cy="131391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428655" y="1189883"/>
                <a:ext cx="132485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1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1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charset="0"/>
                        </a:rPr>
                        <m:t>| {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…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100" i="1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8655" y="1189883"/>
                <a:ext cx="1324850" cy="169277"/>
              </a:xfrm>
              <a:prstGeom prst="rect">
                <a:avLst/>
              </a:prstGeom>
              <a:blipFill rotWithShape="0">
                <a:blip r:embed="rId8"/>
                <a:stretch>
                  <a:fillRect t="-139286" r="-3687" b="-1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4216523" y="751468"/>
            <a:ext cx="0" cy="16233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2658457" y="2304805"/>
                <a:ext cx="17735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1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11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100" b="0" i="1" smtClean="0">
                          <a:latin typeface="Cambria Math" charset="0"/>
                        </a:rPr>
                        <m:t>| {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…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r>
                        <a:rPr lang="en-US" sz="11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100" i="1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57" y="2304805"/>
                <a:ext cx="1773562" cy="169277"/>
              </a:xfrm>
              <a:prstGeom prst="rect">
                <a:avLst/>
              </a:prstGeom>
              <a:blipFill rotWithShape="0">
                <a:blip r:embed="rId9"/>
                <a:stretch>
                  <a:fillRect t="-139286" r="-2405" b="-1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169333" y="152241"/>
                <a:ext cx="30072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charset="0"/>
                        </a:rPr>
                        <m:t>𝑀</m:t>
                      </m:r>
                      <m:r>
                        <a:rPr lang="en-US" sz="11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3" y="152241"/>
                <a:ext cx="300723" cy="169277"/>
              </a:xfrm>
              <a:prstGeom prst="rect">
                <a:avLst/>
              </a:prstGeom>
              <a:blipFill rotWithShape="0">
                <a:blip r:embed="rId10"/>
                <a:stretch>
                  <a:fillRect l="-10204" r="-408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87948" y="105567"/>
            <a:ext cx="1178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 Set of senators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1428325" y="96172"/>
                <a:ext cx="39850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2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325" y="96172"/>
                <a:ext cx="398506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1661980" y="109088"/>
            <a:ext cx="354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for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/>
              <p:cNvSpPr/>
              <p:nvPr/>
            </p:nvSpPr>
            <p:spPr>
              <a:xfrm>
                <a:off x="1868395" y="127139"/>
                <a:ext cx="764248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charset="0"/>
                        </a:rPr>
                        <m:t>𝑖</m:t>
                      </m:r>
                      <m:r>
                        <a:rPr lang="en-US" sz="1100" b="0" i="1" smtClean="0">
                          <a:latin typeface="Cambria Math" charset="0"/>
                        </a:rPr>
                        <m:t>=1…</m:t>
                      </m:r>
                      <m:r>
                        <a:rPr lang="en-US" sz="1100" b="0" i="1" smtClean="0">
                          <a:latin typeface="Cambria Math" charset="0"/>
                        </a:rPr>
                        <m:t>𝑛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395" y="127139"/>
                <a:ext cx="764248" cy="2616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37183" y="895696"/>
            <a:ext cx="0" cy="16820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5825" y="1049580"/>
            <a:ext cx="18371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313618" y="779626"/>
                <a:ext cx="39722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18" y="779626"/>
                <a:ext cx="397224" cy="2616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653375" y="779626"/>
                <a:ext cx="40049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75" y="779626"/>
                <a:ext cx="400494" cy="2616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1581544" y="779626"/>
                <a:ext cx="41024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544" y="779626"/>
                <a:ext cx="410241" cy="2616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1078577" y="721812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43597" y="1043229"/>
                <a:ext cx="39722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7" y="1043229"/>
                <a:ext cx="397224" cy="2616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35154" y="1422646"/>
                <a:ext cx="40049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4" y="1422646"/>
                <a:ext cx="400494" cy="2616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/>
              <p:cNvSpPr/>
              <p:nvPr/>
            </p:nvSpPr>
            <p:spPr>
              <a:xfrm>
                <a:off x="3343" y="2236094"/>
                <a:ext cx="41024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" y="2236094"/>
                <a:ext cx="410241" cy="2616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 rot="5400000">
            <a:off x="168386" y="186766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dirty="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288838" y="1027000"/>
                <a:ext cx="429990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38" y="1027000"/>
                <a:ext cx="429990" cy="268984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620135" y="1033803"/>
                <a:ext cx="429990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35" y="1033803"/>
                <a:ext cx="429990" cy="268984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1543623" y="1033803"/>
                <a:ext cx="439736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1,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23" y="1033803"/>
                <a:ext cx="439736" cy="268984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/>
              <p:cNvSpPr/>
              <p:nvPr/>
            </p:nvSpPr>
            <p:spPr>
              <a:xfrm>
                <a:off x="309662" y="1431569"/>
                <a:ext cx="433259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62" y="1431569"/>
                <a:ext cx="433259" cy="268984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/>
              <p:cNvSpPr/>
              <p:nvPr/>
            </p:nvSpPr>
            <p:spPr>
              <a:xfrm>
                <a:off x="307932" y="2247379"/>
                <a:ext cx="443006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32" y="2247379"/>
                <a:ext cx="443006" cy="268984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/>
              <p:cNvSpPr/>
              <p:nvPr/>
            </p:nvSpPr>
            <p:spPr>
              <a:xfrm>
                <a:off x="625563" y="1431569"/>
                <a:ext cx="433259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63" y="1431569"/>
                <a:ext cx="433259" cy="26898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/>
              <p:cNvSpPr/>
              <p:nvPr/>
            </p:nvSpPr>
            <p:spPr>
              <a:xfrm>
                <a:off x="647224" y="2247379"/>
                <a:ext cx="443006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4" y="2247379"/>
                <a:ext cx="443006" cy="268984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Box 64"/>
          <p:cNvSpPr txBox="1"/>
          <p:nvPr/>
        </p:nvSpPr>
        <p:spPr>
          <a:xfrm>
            <a:off x="1076682" y="976497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 rot="5400000">
            <a:off x="609525" y="1867660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 rot="2420623">
            <a:off x="1427225" y="1943636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82271" y="1348519"/>
            <a:ext cx="2904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1100" smtClean="0">
                <a:latin typeface="Cambria Math" charset="0"/>
                <a:ea typeface="Cambria Math" charset="0"/>
                <a:cs typeface="Cambria Math" charset="0"/>
              </a:rPr>
              <a:t>…</a:t>
            </a:r>
            <a:endParaRPr lang="en-US" sz="11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1543623" y="1431569"/>
                <a:ext cx="443006" cy="268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1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charset="0"/>
                            </a:rPr>
                            <m:t>2,</m:t>
                          </m:r>
                          <m:r>
                            <a:rPr lang="en-US" sz="11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623" y="1431569"/>
                <a:ext cx="443006" cy="268984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00884" y="813805"/>
                <a:ext cx="297582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84" y="813805"/>
                <a:ext cx="297582" cy="26161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68122" y="542912"/>
            <a:ext cx="5068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/>
            <a:r>
              <a:rPr lang="en-US" sz="1100" u="sng" dirty="0" smtClean="0">
                <a:latin typeface="Helvetica Neue" charset="0"/>
                <a:ea typeface="Helvetica Neue" charset="0"/>
                <a:cs typeface="Helvetica Neue" charset="0"/>
              </a:rPr>
              <a:t>Input</a:t>
            </a:r>
            <a:endParaRPr lang="en-US" sz="1100" u="sng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2550234" y="1675211"/>
            <a:ext cx="80256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458125" y="1229243"/>
            <a:ext cx="9797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Circular</a:t>
            </a:r>
          </a:p>
          <a:p>
            <a:pPr algn="ctr"/>
            <a:r>
              <a:rPr lang="en-US" sz="1100" dirty="0" smtClean="0">
                <a:latin typeface="Helvetica Neue" charset="0"/>
                <a:ea typeface="Helvetica Neue" charset="0"/>
                <a:cs typeface="Helvetica Neue" charset="0"/>
              </a:rPr>
              <a:t>Split System</a:t>
            </a:r>
            <a:endParaRPr lang="en-US" sz="11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6595207" y="796085"/>
                <a:ext cx="142087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100" i="1" smtClean="0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100" i="1">
                            <a:latin typeface="Helvetica Neue" charset="0"/>
                            <a:ea typeface="Helvetica Neue" charset="0"/>
                            <a:cs typeface="Helvetica Neue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1100" i="1">
                                <a:latin typeface="Helvetica Neue" charset="0"/>
                                <a:ea typeface="Helvetica Neue" charset="0"/>
                                <a:cs typeface="Helvetica Neue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1100" b="0" i="0" smtClean="0">
                        <a:latin typeface="Cambria Math" charset="0"/>
                        <a:ea typeface="Helvetica Neue" charset="0"/>
                        <a:cs typeface="Helvetica Neue" charset="0"/>
                      </a:rPr>
                      <m:t> </m:t>
                    </m:r>
                  </m:oMath>
                </a14:m>
                <a:r>
                  <a:rPr lang="en-US" sz="1100" dirty="0" smtClean="0">
                    <a:latin typeface="Helvetica Neue" charset="0"/>
                    <a:ea typeface="Helvetica Neue" charset="0"/>
                    <a:cs typeface="Helvetica Neue" charset="0"/>
                  </a:rPr>
                  <a:t>Split </a:t>
                </a:r>
                <a:endParaRPr lang="en-US" sz="1100" dirty="0"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207" y="796085"/>
                <a:ext cx="1420873" cy="261610"/>
              </a:xfrm>
              <a:prstGeom prst="rect">
                <a:avLst/>
              </a:prstGeom>
              <a:blipFill rotWithShape="0">
                <a:blip r:embed="rId28"/>
                <a:stretch>
                  <a:fillRect t="-74419" b="-97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 rot="16200000">
                <a:off x="6838845" y="968801"/>
                <a:ext cx="3593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↔</m:t>
                      </m:r>
                    </m:oMath>
                  </m:oMathPara>
                </a14:m>
                <a:endParaRPr lang="en-US" sz="12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8845" y="968801"/>
                <a:ext cx="359394" cy="276999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95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93205" y="5749104"/>
            <a:ext cx="3517190" cy="351719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3840" y="2153263"/>
            <a:ext cx="3217825" cy="3217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72400" y="2385060"/>
            <a:ext cx="3897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Who are outliers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Color by within-party + mix (purple)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alpha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Subplots for within each party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0" y="273222"/>
            <a:ext cx="6015751" cy="6015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57280" y="500624"/>
            <a:ext cx="23214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Correlation of L1 and </a:t>
            </a:r>
            <a:r>
              <a:rPr lang="en-US" sz="1000" dirty="0" err="1" smtClean="0">
                <a:latin typeface="Helvetica Neue" charset="0"/>
                <a:ea typeface="Helvetica Neue" charset="0"/>
                <a:cs typeface="Helvetica Neue" charset="0"/>
              </a:rPr>
              <a:t>NNet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 Distances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" y="7309807"/>
            <a:ext cx="3831408" cy="2298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/>
          <a:stretch/>
        </p:blipFill>
        <p:spPr>
          <a:xfrm>
            <a:off x="3786329" y="7228755"/>
            <a:ext cx="3955011" cy="24584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-3958224" y="268866"/>
            <a:ext cx="314510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861" y="-3257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64108" y="2405551"/>
            <a:ext cx="14247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charset="0"/>
                <a:ea typeface="Helvetica Neue" charset="0"/>
                <a:cs typeface="Helvetica Neue" charset="0"/>
              </a:rPr>
              <a:t>06/26/2019 – 01/08/2020</a:t>
            </a:r>
          </a:p>
        </p:txBody>
      </p:sp>
      <p:sp>
        <p:nvSpPr>
          <p:cNvPr id="4" name="Rectangle 3"/>
          <p:cNvSpPr/>
          <p:nvPr/>
        </p:nvSpPr>
        <p:spPr>
          <a:xfrm>
            <a:off x="8177405" y="4073415"/>
            <a:ext cx="3425938" cy="27975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c./figures/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37201" y="4516825"/>
            <a:ext cx="4356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</a:t>
            </a:r>
            <a:r>
              <a:rPr lang="en-US" dirty="0" err="1" smtClean="0"/>
              <a:t>val</a:t>
            </a:r>
            <a:endParaRPr lang="en-US" dirty="0" smtClean="0"/>
          </a:p>
          <a:p>
            <a:r>
              <a:rPr lang="en-US" dirty="0" smtClean="0"/>
              <a:t>Rank votes + disagreement for other cluster</a:t>
            </a:r>
          </a:p>
          <a:p>
            <a:endParaRPr lang="en-US" dirty="0"/>
          </a:p>
          <a:p>
            <a:r>
              <a:rPr lang="en-US" dirty="0" smtClean="0"/>
              <a:t>- Color top 50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37333" b="23368"/>
          <a:stretch/>
        </p:blipFill>
        <p:spPr>
          <a:xfrm>
            <a:off x="-3691074" y="1657086"/>
            <a:ext cx="3268515" cy="12807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133" y="3202510"/>
            <a:ext cx="1082913" cy="1988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786629" y="306158"/>
            <a:ext cx="4350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 votes. New </a:t>
            </a:r>
            <a:r>
              <a:rPr lang="en-US" dirty="0" err="1" smtClean="0"/>
              <a:t>splitsTree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Check when votes more than abstentions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P-</a:t>
            </a:r>
            <a:r>
              <a:rPr lang="en-US" dirty="0" err="1" smtClean="0"/>
              <a:t>val</a:t>
            </a:r>
            <a:r>
              <a:rPr lang="en-US" dirty="0" smtClean="0"/>
              <a:t> with 2x3 (0,1,1/2)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214001" y="5924750"/>
            <a:ext cx="3490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Vote </a:t>
            </a:r>
            <a:r>
              <a:rPr lang="en-US" dirty="0" err="1" smtClean="0"/>
              <a:t>desc</a:t>
            </a:r>
            <a:r>
              <a:rPr lang="en-US" dirty="0" smtClean="0"/>
              <a:t>. for top 50 ranked votes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0" y="209986"/>
            <a:ext cx="3587200" cy="2152320"/>
          </a:xfrm>
          <a:prstGeom prst="rect">
            <a:avLst/>
          </a:prstGeom>
        </p:spPr>
      </p:pic>
      <p:sp>
        <p:nvSpPr>
          <p:cNvPr id="27" name="Left Bracket 26"/>
          <p:cNvSpPr/>
          <p:nvPr/>
        </p:nvSpPr>
        <p:spPr>
          <a:xfrm rot="16200000">
            <a:off x="1706206" y="1888182"/>
            <a:ext cx="80097" cy="925283"/>
          </a:xfrm>
          <a:prstGeom prst="leftBracket">
            <a:avLst/>
          </a:prstGeom>
          <a:ln w="19050">
            <a:solidFill>
              <a:srgbClr val="FC7F72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rgbClr val="FC7F7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06" y="40165"/>
            <a:ext cx="3936716" cy="236203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8185" y="25611"/>
            <a:ext cx="236314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 smtClean="0">
                <a:latin typeface="Helvetica Neue" charset="0"/>
                <a:ea typeface="Helvetica Neue" charset="0"/>
                <a:cs typeface="Helvetica Neue" charset="0"/>
              </a:rPr>
              <a:t>Vote Disagreement for Primary Candidates vs Rest</a:t>
            </a:r>
            <a:endParaRPr lang="en-US" sz="75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t="12623" r="25107" b="13828"/>
          <a:stretch/>
        </p:blipFill>
        <p:spPr>
          <a:xfrm>
            <a:off x="67281" y="2780114"/>
            <a:ext cx="3802410" cy="43101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8" t="14428" r="23821" b="14120"/>
          <a:stretch/>
        </p:blipFill>
        <p:spPr>
          <a:xfrm>
            <a:off x="3970856" y="2855226"/>
            <a:ext cx="3549685" cy="403336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86330" y="-3257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861" y="253154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86330" y="253153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861" y="7090257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86330" y="7090256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f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2616" y="53728"/>
            <a:ext cx="149064" cy="176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1791" y="7319721"/>
            <a:ext cx="167027" cy="1973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8354" y="53728"/>
            <a:ext cx="149064" cy="17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05" y="335764"/>
            <a:ext cx="7858386" cy="32743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03417" y="1156874"/>
            <a:ext cx="3687733" cy="14407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-2135341" y="1582518"/>
            <a:ext cx="379013" cy="1093305"/>
          </a:xfrm>
          <a:prstGeom prst="line">
            <a:avLst/>
          </a:prstGeom>
          <a:ln w="31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2222161" y="1344523"/>
            <a:ext cx="9316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‘Center’ Split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93" y="3610091"/>
            <a:ext cx="7659452" cy="5471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40089" y="6059032"/>
            <a:ext cx="1404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" charset="0"/>
                <a:ea typeface="Helvetica Neue" charset="0"/>
                <a:cs typeface="Helvetica Neue" charset="0"/>
              </a:rPr>
              <a:t>Distance from Center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2484" y="8958018"/>
            <a:ext cx="10198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116</a:t>
            </a:r>
            <a:r>
              <a:rPr lang="en-US" sz="1000" baseline="30000" dirty="0" smtClean="0">
                <a:latin typeface="Helvetica Neue" charset="0"/>
                <a:ea typeface="Helvetica Neue" charset="0"/>
                <a:cs typeface="Helvetica Neue" charset="0"/>
              </a:rPr>
              <a:t>th</a:t>
            </a:r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 Senators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4567303" y="656196"/>
            <a:ext cx="314510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4576707" y="4260705"/>
            <a:ext cx="322524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60" b="1">
                <a:latin typeface="Helvetica Neue" charset="0"/>
                <a:ea typeface="Helvetica Neue" charset="0"/>
                <a:cs typeface="Helvetica Neue" charset="0"/>
              </a:rPr>
              <a:t>b</a:t>
            </a:r>
            <a:endParaRPr lang="en-US" sz="176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6806" y="4957328"/>
            <a:ext cx="2682288" cy="20117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16136" y="2933416"/>
            <a:ext cx="45232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 point is diversity within party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Diversity of vote/behavior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Magnitude difference in current senate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Different levels of unification across parties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73346" y="46680"/>
            <a:ext cx="1771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Party Agreement Over Time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61" y="-3257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61" y="4068237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23087" y="422093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elvetica Neue" charset="0"/>
                <a:ea typeface="Helvetica Neue" charset="0"/>
                <a:cs typeface="Helvetica Neue" charset="0"/>
              </a:rPr>
              <a:t>Center</a:t>
            </a:r>
            <a:endParaRPr lang="en-US" sz="1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076" y="4089541"/>
            <a:ext cx="6830290" cy="5214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539076" y="3435927"/>
            <a:ext cx="6194233" cy="653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33309" y="3435927"/>
            <a:ext cx="636057" cy="6536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98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12809" r="20703" b="13864"/>
          <a:stretch/>
        </p:blipFill>
        <p:spPr>
          <a:xfrm>
            <a:off x="1642836" y="4025928"/>
            <a:ext cx="4496706" cy="594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161921" y="840575"/>
            <a:ext cx="4427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</a:t>
            </a:r>
            <a:r>
              <a:rPr lang="en-US" dirty="0" err="1" smtClean="0"/>
              <a:t>splitsTree</a:t>
            </a:r>
            <a:r>
              <a:rPr lang="en-US" dirty="0" smtClean="0"/>
              <a:t> plots for members who began part way through term or ended part way (not Kelly, too few points)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look at how members in upcoming Georgia election vote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7" t="9183" r="28495" b="29766"/>
          <a:stretch/>
        </p:blipFill>
        <p:spPr>
          <a:xfrm>
            <a:off x="156576" y="984547"/>
            <a:ext cx="2357076" cy="1769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4" t="15121" r="20856" b="14512"/>
          <a:stretch/>
        </p:blipFill>
        <p:spPr>
          <a:xfrm>
            <a:off x="3512580" y="56969"/>
            <a:ext cx="3588864" cy="3624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61" y="77499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6330" y="77498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66" y="4025928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 Neue" charset="0"/>
                <a:ea typeface="Helvetica Neue" charset="0"/>
                <a:cs typeface="Helvetica Neue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91356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5448</TotalTime>
  <Words>401</Words>
  <Application>Microsoft Macintosh PowerPoint</Application>
  <PresentationFormat>Custom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Cambria Math</vt:lpstr>
      <vt:lpstr>Helvetica Neue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 Chari</dc:creator>
  <cp:lastModifiedBy>Tara Chari</cp:lastModifiedBy>
  <cp:revision>59</cp:revision>
  <dcterms:created xsi:type="dcterms:W3CDTF">2020-12-15T17:50:50Z</dcterms:created>
  <dcterms:modified xsi:type="dcterms:W3CDTF">2020-12-22T19:01:04Z</dcterms:modified>
</cp:coreProperties>
</file>